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  <p:sldMasterId id="2147483708" r:id="rId3"/>
  </p:sldMasterIdLst>
  <p:notesMasterIdLst>
    <p:notesMasterId r:id="rId29"/>
  </p:notesMasterIdLst>
  <p:sldIdLst>
    <p:sldId id="256" r:id="rId4"/>
    <p:sldId id="258" r:id="rId5"/>
    <p:sldId id="263" r:id="rId6"/>
    <p:sldId id="267" r:id="rId7"/>
    <p:sldId id="260" r:id="rId8"/>
    <p:sldId id="261" r:id="rId9"/>
    <p:sldId id="262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8" r:id="rId24"/>
    <p:sldId id="280" r:id="rId25"/>
    <p:sldId id="279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24942-CD0B-41A2-A106-BC7A5F123E61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70A53-31CB-4A59-B0F2-4E86CFA0E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DC12D80-5C33-46E7-A118-FCFD80F7762D}" type="datetimeFigureOut">
              <a:rPr lang="en-US" smtClean="0"/>
              <a:pPr/>
              <a:t>11/15/2020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8695692-24D8-4707-88C2-E2FC36F05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N" sz="3600" dirty="0" smtClean="0">
                <a:latin typeface="Cooper Black" pitchFamily="18" charset="0"/>
                <a:cs typeface="Times New Roman" pitchFamily="18" charset="0"/>
              </a:rPr>
              <a:t>		    WEBINAR ON </a:t>
            </a:r>
            <a:br>
              <a:rPr lang="en-IN" sz="3600" dirty="0" smtClean="0">
                <a:latin typeface="Cooper Black" pitchFamily="18" charset="0"/>
                <a:cs typeface="Times New Roman" pitchFamily="18" charset="0"/>
              </a:rPr>
            </a:br>
            <a:r>
              <a:rPr lang="en-IN" sz="3600" dirty="0" smtClean="0">
                <a:latin typeface="Cooper Black" pitchFamily="18" charset="0"/>
                <a:cs typeface="Times New Roman" pitchFamily="18" charset="0"/>
              </a:rPr>
              <a:t>EK BHARAT SHRESTHA BHARAT</a:t>
            </a:r>
            <a:endParaRPr lang="en-US" sz="3600" dirty="0">
              <a:latin typeface="Cooper Black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en-IN" dirty="0" smtClean="0"/>
          </a:p>
          <a:p>
            <a:pPr>
              <a:buNone/>
            </a:pPr>
            <a:r>
              <a:rPr lang="en-IN" sz="35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Times New Roman" pitchFamily="18" charset="0"/>
              </a:rPr>
              <a:t>LANGUAGE </a:t>
            </a:r>
            <a:r>
              <a:rPr lang="en-IN" sz="35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Times New Roman" pitchFamily="18" charset="0"/>
              </a:rPr>
              <a:t> LEARNING</a:t>
            </a:r>
            <a:endParaRPr lang="en-IN" sz="3500" b="1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Times New Roman" pitchFamily="18" charset="0"/>
            </a:endParaRPr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r>
              <a:rPr lang="en-IN" sz="2400" b="1" dirty="0" err="1" smtClean="0">
                <a:latin typeface="Times New Roman" pitchFamily="18" charset="0"/>
                <a:cs typeface="Times New Roman" pitchFamily="18" charset="0"/>
              </a:rPr>
              <a:t>Keleseho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 Stephen </a:t>
            </a:r>
            <a:r>
              <a:rPr lang="en-IN" sz="2400" b="1" dirty="0" err="1" smtClean="0">
                <a:latin typeface="Times New Roman" pitchFamily="18" charset="0"/>
                <a:cs typeface="Times New Roman" pitchFamily="18" charset="0"/>
              </a:rPr>
              <a:t>Tsukru</a:t>
            </a:r>
            <a:endParaRPr lang="en-I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Officer In-Charge</a:t>
            </a:r>
          </a:p>
          <a:p>
            <a:pPr>
              <a:buNone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     Fire &amp; Emergency Services</a:t>
            </a:r>
          </a:p>
          <a:p>
            <a:pPr>
              <a:buNone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IN" sz="2400" dirty="0" err="1" smtClean="0">
                <a:latin typeface="Times New Roman" pitchFamily="18" charset="0"/>
                <a:cs typeface="Times New Roman" pitchFamily="18" charset="0"/>
              </a:rPr>
              <a:t>Wokha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, Nagaland.</a:t>
            </a:r>
          </a:p>
          <a:p>
            <a:pPr>
              <a:buFont typeface="Wingdings" pitchFamily="2" charset="2"/>
              <a:buChar char="v"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Former National Debate Champion.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357166"/>
            <a:ext cx="8153400" cy="862034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7. Community Language Learning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It’s called Community Language Learning because the class learns together as one unit.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The teacher translates, guides and encourages the learners to open up and participate.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Learners learn from the personal and inter personal interactions.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428604"/>
            <a:ext cx="8153400" cy="79059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8. Functional-notional Approach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Approach recognizes language as purposeful communication. That is, we talk because we need to communicate something. There’s purpose and meaning behind the sounds that come out of our mouths.</a:t>
            </a:r>
          </a:p>
          <a:p>
            <a:pPr fontAlgn="base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we speak, we do it to inform, persuade, insinuate, agree, question, request, evaluate and perform other (“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functions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”). We do it to talk about concepts (“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notions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”) like time, events, action, place, technology, process, emotion, etc.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70007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9. Natural Approach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Natural Approach gives time for learners to simply listen and absorb the language.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have to observe, to read the situation, to guess the meanings of words, to make mistakes and self-correct.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Acquiring a language only requires an immersive process of repetition, correction and recall.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500042"/>
            <a:ext cx="8153400" cy="719158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10. Total Physical Response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Total Physical Response is an approach to language teaching where gestures, actions and movements play a vital role in language acquisition.</a:t>
            </a:r>
          </a:p>
          <a:p>
            <a:pPr fontAlgn="base"/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Learners learn better by responding to Commands and Actions making it more memorable.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Another pillar of this approach is that learning a language should be stress free.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771508"/>
          </a:xfrm>
        </p:spPr>
        <p:txBody>
          <a:bodyPr>
            <a:norm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Other Common Methods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Learning a new language involves listening, speaking, reading, and writing. In the area of language learning, these four skills are critically important.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Audio and Video lessons, Podcasts, Radio programs, Broadcasts, and TV programs.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Learn to use a Dictionary, a pocket or even a phrasebook or Mobile device/App dictionary.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Watching Movies and TV Series and listening to Music, etc.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 fontScale="90000"/>
          </a:bodyPr>
          <a:lstStyle/>
          <a:p>
            <a:r>
              <a:rPr lang="en-IN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Nagaland and its Languages/Dialects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2500"/>
          </a:bodyPr>
          <a:lstStyle/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Nagaland is endowed with rich Culture and Tradition and as much, diverse set of Languages and Dialects are spoken by different Tribes, predominantly across different Districts.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English is the official language of Nagaland and it is the medium for education in Nagaland. Other than English,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Nagamese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 Creole language based on Assamese, is widely spoken.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Other recognized languages  are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Angami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Chakhesang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Chang,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Khiamniungan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Konyak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Lotha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Phom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Pochury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Rengma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Sangtam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Sumi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Yimchunger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Zeliang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Different Dialects/Sub Dialects are also spoken in different regions across the State. 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It could be referred to as the Lingua Franca capital of India.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00066"/>
          </a:xfrm>
        </p:spPr>
        <p:txBody>
          <a:bodyPr>
            <a:noAutofit/>
          </a:bodyPr>
          <a:lstStyle/>
          <a:p>
            <a:r>
              <a:rPr lang="en-IN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Tenyidie</a:t>
            </a:r>
            <a:r>
              <a:rPr lang="en-I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Dialect</a:t>
            </a:r>
            <a:br>
              <a:rPr lang="en-I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14356"/>
            <a:ext cx="8786874" cy="6143644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2500" lnSpcReduction="10000"/>
          </a:bodyPr>
          <a:lstStyle/>
          <a:p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in its literal sense means “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Tenyiu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” the Ancestor and “die “ means Language/Dialect.</a:t>
            </a:r>
          </a:p>
          <a:p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Tenyimia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is a Community with the largest speakers of a standard language and share the single largest socio-cultural and political identity in Nagaland.</a:t>
            </a:r>
          </a:p>
          <a:p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Tenyimia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community inhabits the four Districts of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Kohima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Phek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Dimapur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Peren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in Nagaland and some districts of Manipur and Assam. 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The evolution, compilation and standardization of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Angami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is also largely attributed to the efforts of the Colonial rulers and the American missionaries.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It is also noteworthy that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is such a complex language that a single word will have different meanings just by toning it up or down. </a:t>
            </a:r>
          </a:p>
          <a:p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is taught up to the University and PhD level. 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Now, let</a:t>
            </a:r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us</a:t>
            </a:r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learn some of the commonly spoken words and sentences in </a:t>
            </a:r>
            <a:r>
              <a:rPr lang="en-IN" sz="4000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IN" dirty="0" smtClean="0"/>
              <a:t>	 </a:t>
            </a:r>
            <a:r>
              <a:rPr lang="en-IN" b="1" u="sng" dirty="0" smtClean="0">
                <a:latin typeface="Times New Roman" pitchFamily="18" charset="0"/>
                <a:cs typeface="Times New Roman" pitchFamily="18" charset="0"/>
              </a:rPr>
              <a:t>GREETINGS		KELOUKESHÜ</a:t>
            </a:r>
          </a:p>
          <a:p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English				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1. Welcome.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Vevorite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2. Good morning. 		 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Teisoviwe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	</a:t>
            </a:r>
          </a:p>
          <a:p>
            <a:pPr lvl="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3. Goodnight.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Nie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mho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viluo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4. Goodbye	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Vivolie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luo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2800" b="1" u="sng" dirty="0" smtClean="0">
                <a:latin typeface="Times New Roman" pitchFamily="18" charset="0"/>
                <a:cs typeface="Times New Roman" pitchFamily="18" charset="0"/>
              </a:rPr>
              <a:t>COMPLIMENTARY		KETHEZIEKESHÜ</a:t>
            </a:r>
            <a:endParaRPr lang="en-US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IN" dirty="0" smtClean="0"/>
              <a:t>	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English				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1. Thank you.			N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peziewe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2. Thank you all.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Nieko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pete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peziewe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3. Thank you for the Tea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Seikradzüu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la n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pezie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4. Very good.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Visewe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5. How beautiful is your		N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pfhenei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zievizalie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 dress.</a:t>
            </a:r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en-IN" sz="2800" b="1" u="sng" dirty="0" smtClean="0">
                <a:latin typeface="Times New Roman" pitchFamily="18" charset="0"/>
                <a:cs typeface="Times New Roman" pitchFamily="18" charset="0"/>
              </a:rPr>
              <a:t>CONVERSATION		RÜCHÜDIE</a:t>
            </a:r>
            <a:endParaRPr lang="en-US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572560" cy="528638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IN" dirty="0" smtClean="0"/>
              <a:t>	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English				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1. How are you ?		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kimhie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baro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2. I am fine.				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viba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zo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3. What is your name ?		N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supuo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4. My name is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Kenei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			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Kenei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5. Who is this man ?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Themia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hau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supuo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6. He is a friend of mine.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Puoe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zemia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7. Where is your home ?		N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kirapuo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8. My home is at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Kohima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Kewhira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	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9. What are you doing ? 	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kedipuo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chü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10. I am studying.			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leshü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phru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0035" y="2000240"/>
            <a:ext cx="8429684" cy="38472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oper Black" pitchFamily="18" charset="0"/>
              </a:rPr>
              <a:t>WITH LANGUAGES YOU ARE AT HOME ANYWHERE.</a:t>
            </a:r>
          </a:p>
          <a:p>
            <a:pPr algn="ctr"/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oper Black" pitchFamily="18" charset="0"/>
            </a:endParaRPr>
          </a:p>
          <a:p>
            <a:pPr algn="ctr"/>
            <a:r>
              <a:rPr lang="en-IN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oper Black" pitchFamily="18" charset="0"/>
              </a:rPr>
              <a:t>					Edward De Waal</a:t>
            </a:r>
            <a:endParaRPr lang="en-US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786874" cy="635798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IN" dirty="0" smtClean="0"/>
              <a:t>	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English				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11. Have you taken your meal ? 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mhachüliete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mo ?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12. Yes I have taken my meal.  	U 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mhachuliete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13. Where are you going ? 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kirapuo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vo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tuoü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zhie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14. I am going for a walk.		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phere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tuoü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zie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15. Where do you come from ? 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kirapuo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nu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vor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16. I came from Delhi.		A Delhi nu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vor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17. What do you want ?	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kedipuo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lienyü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18. What did you say ? 	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kedipuo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19. How are your Parents ?	N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krünuoko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kimhie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20. Sent for a Doctor.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Darumia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kieshülie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21. I want some medicine.		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daru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nyü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001156" cy="868346"/>
          </a:xfrm>
        </p:spPr>
        <p:txBody>
          <a:bodyPr>
            <a:normAutofit/>
          </a:bodyPr>
          <a:lstStyle/>
          <a:p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b="1" u="sng" dirty="0" smtClean="0">
                <a:latin typeface="Times New Roman" pitchFamily="18" charset="0"/>
                <a:cs typeface="Times New Roman" pitchFamily="18" charset="0"/>
              </a:rPr>
              <a:t>EATING AND DRINKING		MHACÜMHAKRIEKECÜ</a:t>
            </a:r>
            <a:endParaRPr lang="en-US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643998" cy="455455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IN" dirty="0" smtClean="0"/>
              <a:t>	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English				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1. Are you feeling thirsty ?	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terhü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bate me ?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2. Yes, I am feeling thirsty.		U, 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terhü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bate.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3. Are you feeling hungry ?	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merü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bate me ?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4. Yes, I am feeling hungry.		U, 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merü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bate.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5. Is the food ready ?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Kecücau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dojü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liete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me ?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6. Yes the food is ready.		U,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kecücau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dojüliete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7. Do you like to take milk ?		No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mithunudzü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krie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nyü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			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me ?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8. Yes, I would like to take milk.	U, 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mithunudzü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krie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nyü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			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endParaRPr lang="en-I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2800" b="1" u="sng" dirty="0" smtClean="0">
                <a:latin typeface="Times New Roman" pitchFamily="18" charset="0"/>
                <a:cs typeface="Times New Roman" pitchFamily="18" charset="0"/>
              </a:rPr>
              <a:t>CLOTHING 			PFHEMENEI</a:t>
            </a:r>
            <a:endParaRPr lang="en-US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85828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IN" dirty="0" smtClean="0"/>
              <a:t>	</a:t>
            </a:r>
            <a:r>
              <a:rPr lang="en-IN" b="1" dirty="0" smtClean="0"/>
              <a:t>English 				</a:t>
            </a:r>
            <a:r>
              <a:rPr lang="en-IN" b="1" dirty="0" err="1" smtClean="0"/>
              <a:t>Tenyidie</a:t>
            </a:r>
            <a:endParaRPr lang="en-IN" b="1" dirty="0" smtClean="0"/>
          </a:p>
          <a:p>
            <a:pPr>
              <a:buNone/>
            </a:pPr>
            <a:endParaRPr lang="en-IN" b="1" dirty="0" smtClean="0"/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1. Wash my clothes.	          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pfheneiko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menyiwalie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2. Bring my clothes.		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pfheneiko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sevorlie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3. Where are my socks ?		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phize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kirapuo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4. This shirt is dirty.		A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boulie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hau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mesa mote.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5. This shirt is beautiful.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Boulie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hau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zivi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se.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6. Give these clothes to the 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Pfhenei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hako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pie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Washer man.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pfhekemenyiu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tsüwalie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715436" cy="990600"/>
          </a:xfrm>
        </p:spPr>
        <p:txBody>
          <a:bodyPr>
            <a:normAutofit/>
          </a:bodyPr>
          <a:lstStyle/>
          <a:p>
            <a:r>
              <a:rPr lang="en-IN" sz="2800" b="1" u="sng" dirty="0" smtClean="0">
                <a:latin typeface="Times New Roman" pitchFamily="18" charset="0"/>
                <a:cs typeface="Times New Roman" pitchFamily="18" charset="0"/>
              </a:rPr>
              <a:t>PURCHASE AND SALE	   KEKHRÜ MU KEZE</a:t>
            </a:r>
            <a:endParaRPr lang="en-US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929718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4100" b="1" dirty="0" smtClean="0">
                <a:latin typeface="Times New Roman" pitchFamily="18" charset="0"/>
                <a:cs typeface="Times New Roman" pitchFamily="18" charset="0"/>
              </a:rPr>
              <a:t>English				</a:t>
            </a:r>
            <a:r>
              <a:rPr lang="en-IN" sz="4100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endParaRPr lang="en-IN" sz="4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4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IN" sz="4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Let us go to the market.		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Nko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lhithochünu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vo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khe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2. What is its price ?	 		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Puoma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kediki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?		</a:t>
            </a:r>
          </a:p>
          <a:p>
            <a:pPr>
              <a:buNone/>
            </a:pP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3. It is too costly.			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Suu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puoma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re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thorte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4. Have you purchased your 	No n ticket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krülüiete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me ? </a:t>
            </a:r>
          </a:p>
          <a:p>
            <a:pPr>
              <a:buNone/>
            </a:pP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	Ticket ?</a:t>
            </a:r>
          </a:p>
          <a:p>
            <a:pPr>
              <a:buNone/>
            </a:pP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5. Do you sell books ?		No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leshüda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zeya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me ? </a:t>
            </a:r>
          </a:p>
          <a:p>
            <a:pPr>
              <a:buNone/>
            </a:pP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6. Please lend me five rupees.	N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pezie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rei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raka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pengou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 pie 					a </a:t>
            </a:r>
            <a:r>
              <a:rPr lang="en-IN" sz="4100" dirty="0" err="1" smtClean="0">
                <a:latin typeface="Times New Roman" pitchFamily="18" charset="0"/>
                <a:cs typeface="Times New Roman" pitchFamily="18" charset="0"/>
              </a:rPr>
              <a:t>thepushucie</a:t>
            </a:r>
            <a:r>
              <a:rPr lang="en-IN" sz="4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I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/>
          </a:bodyPr>
          <a:lstStyle/>
          <a:p>
            <a:r>
              <a:rPr lang="en-IN" sz="2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IN" sz="2800" b="1" u="sng" dirty="0" smtClean="0">
                <a:latin typeface="Times New Roman" pitchFamily="18" charset="0"/>
                <a:cs typeface="Times New Roman" pitchFamily="18" charset="0"/>
              </a:rPr>
              <a:t>SOME COMMON WORDS</a:t>
            </a:r>
            <a:endParaRPr lang="en-US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614364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IN" sz="3400" b="1" dirty="0" smtClean="0">
                <a:latin typeface="Times New Roman" pitchFamily="18" charset="0"/>
                <a:cs typeface="Times New Roman" pitchFamily="18" charset="0"/>
              </a:rPr>
              <a:t>	English			</a:t>
            </a:r>
            <a:r>
              <a:rPr lang="en-IN" sz="3400" b="1" dirty="0" err="1" smtClean="0">
                <a:latin typeface="Times New Roman" pitchFamily="18" charset="0"/>
                <a:cs typeface="Times New Roman" pitchFamily="18" charset="0"/>
              </a:rPr>
              <a:t>Tenyidie</a:t>
            </a:r>
            <a:endParaRPr lang="en-IN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r>
              <a:rPr lang="en-IN" dirty="0" smtClean="0"/>
              <a:t>	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1. Male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Thepfümia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lvl="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2. Female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Thenumia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3. Elders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Phichüko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lvl="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4. Water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Dzü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pPr marL="514350" lvl="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5. Salt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Metsie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514350" lvl="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6. Chilli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Chüsi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pPr marL="514350" lvl="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7. Meat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Themuo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	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8. Rice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Khutie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9. Vegetables 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Ghanya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10. House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11. Mountain 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Kijüthou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12. Festivals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Thenyiko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13. Flower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Nyiepou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14. Fire			Mi</a:t>
            </a: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15. Earth 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Kijü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	16. Air			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Teikhrie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800" dirty="0" smtClean="0">
                <a:latin typeface="Times New Roman" pitchFamily="18" charset="0"/>
                <a:cs typeface="Times New Roman" pitchFamily="18" charset="0"/>
              </a:rPr>
              <a:t>Conclusion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500174"/>
            <a:ext cx="8643998" cy="5357826"/>
          </a:xfrm>
        </p:spPr>
        <p:txBody>
          <a:bodyPr>
            <a:normAutofit fontScale="92500" lnSpcReduction="20000"/>
          </a:bodyPr>
          <a:lstStyle/>
          <a:p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Knowledge of Languages is doorway to Wisdom.</a:t>
            </a:r>
          </a:p>
          <a:p>
            <a:pPr>
              <a:buNone/>
            </a:pP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							   	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Roger Bacon</a:t>
            </a:r>
          </a:p>
          <a:p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the true Spirit of </a:t>
            </a:r>
            <a:r>
              <a:rPr lang="en-IN" sz="2800" b="1" dirty="0" err="1" smtClean="0">
                <a:latin typeface="Times New Roman" pitchFamily="18" charset="0"/>
                <a:cs typeface="Times New Roman" pitchFamily="18" charset="0"/>
              </a:rPr>
              <a:t>Ek</a:t>
            </a:r>
            <a:r>
              <a:rPr lang="en-IN" sz="2800" b="1" dirty="0" smtClean="0">
                <a:latin typeface="Times New Roman" pitchFamily="18" charset="0"/>
                <a:cs typeface="Times New Roman" pitchFamily="18" charset="0"/>
              </a:rPr>
              <a:t> Bharat </a:t>
            </a:r>
            <a:r>
              <a:rPr lang="en-IN" sz="2800" b="1" dirty="0" err="1" smtClean="0">
                <a:latin typeface="Times New Roman" pitchFamily="18" charset="0"/>
                <a:cs typeface="Times New Roman" pitchFamily="18" charset="0"/>
              </a:rPr>
              <a:t>Shrestha</a:t>
            </a:r>
            <a:r>
              <a:rPr lang="en-IN" sz="2800" b="1" dirty="0" smtClean="0">
                <a:latin typeface="Times New Roman" pitchFamily="18" charset="0"/>
                <a:cs typeface="Times New Roman" pitchFamily="18" charset="0"/>
              </a:rPr>
              <a:t> Bharat 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and Unity in Diversity, let us learn each others Languages and increase our Wisdom to build a great Nation.</a:t>
            </a:r>
          </a:p>
          <a:p>
            <a:endParaRPr lang="en-IN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5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Thank you.</a:t>
            </a:r>
          </a:p>
          <a:p>
            <a:pPr algn="ctr">
              <a:buNone/>
            </a:pPr>
            <a:endParaRPr lang="en-IN" sz="5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IN" sz="52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5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JAI HIND.</a:t>
            </a:r>
          </a:p>
          <a:p>
            <a:pPr>
              <a:buNone/>
            </a:pPr>
            <a:r>
              <a:rPr lang="en-IN" sz="52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endParaRPr lang="en-IN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INTRODUCTION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language is a structured system of communication, either spoken or written, consisting of words, sounds and expressions in a structured and conventional way.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Language learning refers to the formal learning of a language in the classroom. On the other hand, language acquisition means acquiring the language with little or no formal training or learning.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14384"/>
          </a:xfrm>
        </p:spPr>
        <p:txBody>
          <a:bodyPr>
            <a:normAutofit fontScale="90000"/>
          </a:bodyPr>
          <a:lstStyle/>
          <a:p>
            <a:r>
              <a:rPr lang="en-IN" u="sng" dirty="0" smtClean="0">
                <a:latin typeface="Britannic Bold" pitchFamily="34" charset="0"/>
              </a:rPr>
              <a:t>Methods of Language learning</a:t>
            </a:r>
            <a:r>
              <a:rPr lang="en-IN" dirty="0" smtClean="0"/>
              <a:t/>
            </a:r>
            <a:br>
              <a:rPr lang="en-IN" dirty="0" smtClean="0"/>
            </a:br>
            <a:r>
              <a:rPr lang="en-US" b="1" dirty="0" smtClean="0"/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1. Grammar-translation Approach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64347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Grammar-translation Approach uses the native language to teach the target language.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emphasis is on the correct use of grammar, regardless of the substance or context.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Grammar-translation Approach is best when the goal is to read/write the target language.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Grammar rules and Vocabulary are to be memorized.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771508"/>
          </a:xfrm>
        </p:spPr>
        <p:txBody>
          <a:bodyPr>
            <a:norm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2. Direct Method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this method, the emphasis is on the spoken language and the development of oral skills.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 Mother tongue is used but only the Target language is used. Listening and comprehension thus become central to this approach.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are no vocabulary lists to memorize, or strict grammar rules but there are a lot of words and phrases to listen for and become more familiar with.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428604"/>
            <a:ext cx="8153400" cy="790596"/>
          </a:xfrm>
        </p:spPr>
        <p:txBody>
          <a:bodyPr>
            <a:normAutofit fontScale="90000"/>
          </a:bodyPr>
          <a:lstStyle/>
          <a:p>
            <a:pPr fontAlgn="base"/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Reading Approach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is a very specific approach designed for a specific type of language learner.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requires the linguistic skill of Reading comprehension. </a:t>
            </a:r>
          </a:p>
          <a:p>
            <a:pPr fontAlgn="base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 you do away with pronunciation and dialogues. Vocabulary words are learned in context. </a:t>
            </a:r>
          </a:p>
          <a:p>
            <a:pPr fontAlgn="base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the Reading Approach, learning a language is employed as a means to a higher end.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428604"/>
            <a:ext cx="8153400" cy="790596"/>
          </a:xfrm>
        </p:spPr>
        <p:txBody>
          <a:bodyPr>
            <a:normAutofit fontScale="90000"/>
          </a:bodyPr>
          <a:lstStyle/>
          <a:p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I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Audio-lingual Approach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Learning the target language means acquiring Habits.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Activities like role playing and dialogues are drilled into the learners until they get the pronunciations and rhythm right.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Mistakes on the other hand, are quickly, but gently corrected. The end goal is the forming of linguistic speaking habits through correct repetitions.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428604"/>
            <a:ext cx="8153400" cy="790596"/>
          </a:xfrm>
        </p:spPr>
        <p:txBody>
          <a:bodyPr>
            <a:no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Communicative Approach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I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Interactive activities are the hallmark of this approach. A learner should be given as much opportunity to give and receive meaningful communication as possible.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learner experiences the target language as experienced by native speakers through various tasks.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428604"/>
            <a:ext cx="8153400" cy="79059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6. The Silent Way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Learners learn best when they discover rather than simply repeat what the teacher said.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encouraging learners to be independent, to discover and figure out the language for themselves. Learning the target language is therefore seen as a creative, problem-solving process.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Gestures, facial expressions and props can be used to communicate.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Media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1404</TotalTime>
  <Words>970</Words>
  <Application>Microsoft Office PowerPoint</Application>
  <PresentationFormat>On-screen Show (4:3)</PresentationFormat>
  <Paragraphs>178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Median</vt:lpstr>
      <vt:lpstr>Apex</vt:lpstr>
      <vt:lpstr>1_Apex</vt:lpstr>
      <vt:lpstr>      WEBINAR ON  EK BHARAT SHRESTHA BHARAT</vt:lpstr>
      <vt:lpstr>Slide 2</vt:lpstr>
      <vt:lpstr>INTRODUCTION</vt:lpstr>
      <vt:lpstr>Methods of Language learning  1. Grammar-translation Approach</vt:lpstr>
      <vt:lpstr>2. Direct Method</vt:lpstr>
      <vt:lpstr>3. Reading Approach </vt:lpstr>
      <vt:lpstr>4. Audio-lingual Approach </vt:lpstr>
      <vt:lpstr>5. Communicative Approach  </vt:lpstr>
      <vt:lpstr>6. The Silent Way </vt:lpstr>
      <vt:lpstr>7. Community Language Learning </vt:lpstr>
      <vt:lpstr>8. Functional-notional Approach </vt:lpstr>
      <vt:lpstr>9. Natural Approach</vt:lpstr>
      <vt:lpstr>10. Total Physical Response </vt:lpstr>
      <vt:lpstr>Other Common Methods</vt:lpstr>
      <vt:lpstr>Nagaland and its Languages/Dialects</vt:lpstr>
      <vt:lpstr>Tenyidie  Dialect </vt:lpstr>
      <vt:lpstr>Now, let us learn some of the commonly spoken words and sentences in Tenyidie. </vt:lpstr>
      <vt:lpstr>COMPLIMENTARY  KETHEZIEKESHÜ</vt:lpstr>
      <vt:lpstr>CONVERSATION  RÜCHÜDIE</vt:lpstr>
      <vt:lpstr>Slide 20</vt:lpstr>
      <vt:lpstr> EATING AND DRINKING  MHACÜMHAKRIEKECÜ</vt:lpstr>
      <vt:lpstr>CLOTHING    PFHEMENEI</vt:lpstr>
      <vt:lpstr>PURCHASE AND SALE    KEKHRÜ MU KEZE</vt:lpstr>
      <vt:lpstr>  SOME COMMON WORDS</vt:lpstr>
      <vt:lpstr>Conclusion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keleseho tsukru</dc:creator>
  <cp:lastModifiedBy>keleseho tsukru</cp:lastModifiedBy>
  <cp:revision>161</cp:revision>
  <dcterms:created xsi:type="dcterms:W3CDTF">2020-11-12T07:39:46Z</dcterms:created>
  <dcterms:modified xsi:type="dcterms:W3CDTF">2020-11-15T10:42:53Z</dcterms:modified>
</cp:coreProperties>
</file>